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5"/>
  </p:notesMasterIdLst>
  <p:sldIdLst>
    <p:sldId id="273" r:id="rId3"/>
    <p:sldId id="274" r:id="rId4"/>
    <p:sldId id="275" r:id="rId5"/>
    <p:sldId id="279" r:id="rId6"/>
    <p:sldId id="278" r:id="rId7"/>
    <p:sldId id="280" r:id="rId8"/>
    <p:sldId id="284" r:id="rId9"/>
    <p:sldId id="282" r:id="rId10"/>
    <p:sldId id="276" r:id="rId11"/>
    <p:sldId id="277" r:id="rId12"/>
    <p:sldId id="281" r:id="rId13"/>
    <p:sldId id="283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B25"/>
    <a:srgbClr val="FFFFFF"/>
    <a:srgbClr val="A2A6AA"/>
    <a:srgbClr val="CCD0D5"/>
    <a:srgbClr val="C0C0C0"/>
    <a:srgbClr val="DDDDDD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8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-246" y="-78"/>
      </p:cViewPr>
      <p:guideLst>
        <p:guide orient="horz" pos="4111"/>
        <p:guide orient="horz" pos="978"/>
        <p:guide orient="horz" pos="1334"/>
        <p:guide orient="horz" pos="3866"/>
        <p:guide orient="horz" pos="349"/>
        <p:guide orient="horz" pos="4101"/>
        <p:guide orient="horz" pos="1236"/>
        <p:guide pos="467"/>
        <p:guide pos="5287"/>
        <p:guide pos="598"/>
        <p:guide pos="438"/>
        <p:guide pos="5321"/>
        <p:guide pos="639"/>
        <p:guide pos="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8AD01-53A2-4B70-9C1B-80B998191BBC}" type="datetimeFigureOut">
              <a:rPr lang="en-GB" smtClean="0"/>
              <a:t>28/06/2012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D4B8D-6ACF-45B2-A519-68452AB9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87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893502" y="1949338"/>
            <a:ext cx="3596422" cy="420956"/>
          </a:xfrm>
          <a:prstGeom prst="roundRect">
            <a:avLst/>
          </a:prstGeom>
          <a:solidFill>
            <a:srgbClr val="FFFFFF">
              <a:alpha val="90000"/>
            </a:srgbClr>
          </a:solidFill>
        </p:spPr>
        <p:txBody>
          <a:bodyPr vert="horz" wrap="none" lIns="108000" tIns="36000" rIns="108000" bIns="36000" rtlCol="0" anchor="t" anchorCtr="0">
            <a:spAutoFit/>
          </a:bodyPr>
          <a:lstStyle>
            <a:lvl1pPr marL="0" indent="0">
              <a:buNone/>
              <a:defRPr lang="sv-SE" sz="2000" b="1" baseline="0">
                <a:latin typeface="+mj-lt"/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</a:pPr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name</a:t>
            </a:r>
            <a:r>
              <a:rPr lang="sv-SE" dirty="0" smtClean="0"/>
              <a:t> and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-85724" y="1054379"/>
            <a:ext cx="5492044" cy="786069"/>
          </a:xfrm>
          <a:prstGeom prst="roundRect">
            <a:avLst>
              <a:gd name="adj" fmla="val 8630"/>
            </a:avLst>
          </a:prstGeom>
          <a:solidFill>
            <a:srgbClr val="FFFFFF">
              <a:alpha val="90000"/>
            </a:srgbClr>
          </a:solidFill>
        </p:spPr>
        <p:txBody>
          <a:bodyPr wrap="square" lIns="1044000" tIns="36000" rIns="108000" bIns="36000" anchor="b" anchorCtr="0">
            <a:sp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att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C404-1CC4-400B-BC75-39B9F5E4048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700" y="771525"/>
            <a:ext cx="647700" cy="1193800"/>
          </a:xfrm>
          <a:prstGeom prst="rect">
            <a:avLst/>
          </a:prstGeom>
        </p:spPr>
      </p:pic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91674" y="6550019"/>
            <a:ext cx="1296000" cy="168539"/>
          </a:xfrm>
        </p:spPr>
        <p:txBody>
          <a:bodyPr/>
          <a:lstStyle/>
          <a:p>
            <a:fld id="{B93DDE28-D393-4436-AB91-C7035E1E2458}" type="datetime1">
              <a:rPr lang="en-GB" smtClean="0"/>
              <a:t>28/06/2012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67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- Communi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" t="689"/>
          <a:stretch/>
        </p:blipFill>
        <p:spPr>
          <a:xfrm>
            <a:off x="-1" y="0"/>
            <a:ext cx="9156333" cy="6857999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876300" y="876653"/>
            <a:ext cx="5642269" cy="956139"/>
          </a:xfrm>
          <a:prstGeom prst="roundRect">
            <a:avLst>
              <a:gd name="adj" fmla="val 9998"/>
            </a:avLst>
          </a:prstGeom>
          <a:noFill/>
        </p:spPr>
        <p:txBody>
          <a:bodyPr wrap="square" lIns="43200" tIns="36000" rIns="108000" bIns="36000">
            <a:sp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title</a:t>
            </a:r>
            <a:endParaRPr lang="sv-SE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76300" y="1962150"/>
            <a:ext cx="7516813" cy="1224000"/>
          </a:xfrm>
          <a:prstGeom prst="roundRect">
            <a:avLst>
              <a:gd name="adj" fmla="val 8107"/>
            </a:avLst>
          </a:prstGeom>
          <a:noFill/>
        </p:spPr>
        <p:txBody>
          <a:bodyPr lIns="90000" tIns="36000" rIns="36000" bIns="36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88" y="384885"/>
            <a:ext cx="1260000" cy="1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38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- Commerc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" t="553"/>
          <a:stretch/>
        </p:blipFill>
        <p:spPr>
          <a:xfrm>
            <a:off x="0" y="0"/>
            <a:ext cx="9153168" cy="6858000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876300" y="876653"/>
            <a:ext cx="5642269" cy="956139"/>
          </a:xfrm>
          <a:prstGeom prst="roundRect">
            <a:avLst>
              <a:gd name="adj" fmla="val 9998"/>
            </a:avLst>
          </a:prstGeom>
          <a:noFill/>
        </p:spPr>
        <p:txBody>
          <a:bodyPr wrap="square" lIns="43200" tIns="36000" rIns="108000" bIns="36000">
            <a:sp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title</a:t>
            </a:r>
            <a:endParaRPr lang="sv-SE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76300" y="1962150"/>
            <a:ext cx="7516813" cy="1224000"/>
          </a:xfrm>
          <a:prstGeom prst="roundRect">
            <a:avLst>
              <a:gd name="adj" fmla="val 8107"/>
            </a:avLst>
          </a:prstGeom>
          <a:noFill/>
        </p:spPr>
        <p:txBody>
          <a:bodyPr lIns="90000" tIns="36000" rIns="36000" bIns="36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88" y="384885"/>
            <a:ext cx="1260000" cy="1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4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-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" t="5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876300" y="876653"/>
            <a:ext cx="5642269" cy="956139"/>
          </a:xfrm>
          <a:prstGeom prst="roundRect">
            <a:avLst>
              <a:gd name="adj" fmla="val 9998"/>
            </a:avLst>
          </a:prstGeom>
          <a:noFill/>
        </p:spPr>
        <p:txBody>
          <a:bodyPr wrap="square" lIns="43200" tIns="36000" rIns="108000" bIns="36000">
            <a:sp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title</a:t>
            </a:r>
            <a:endParaRPr lang="sv-SE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76300" y="1962150"/>
            <a:ext cx="7516813" cy="1224000"/>
          </a:xfrm>
          <a:prstGeom prst="roundRect">
            <a:avLst>
              <a:gd name="adj" fmla="val 8107"/>
            </a:avLst>
          </a:prstGeom>
          <a:noFill/>
        </p:spPr>
        <p:txBody>
          <a:bodyPr lIns="90000" tIns="36000" rIns="36000" bIns="36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88" y="384885"/>
            <a:ext cx="1260000" cy="1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7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876300" y="876653"/>
            <a:ext cx="5642269" cy="956139"/>
          </a:xfrm>
          <a:prstGeom prst="roundRect">
            <a:avLst>
              <a:gd name="adj" fmla="val 9998"/>
            </a:avLst>
          </a:prstGeom>
          <a:solidFill>
            <a:srgbClr val="FFFFFF">
              <a:alpha val="90000"/>
            </a:srgbClr>
          </a:solidFill>
        </p:spPr>
        <p:txBody>
          <a:bodyPr wrap="square" lIns="43200" tIns="36000" rIns="108000" bIns="36000">
            <a:spAutoFit/>
          </a:bodyPr>
          <a:lstStyle>
            <a:lvl1pPr>
              <a:defRPr sz="5400">
                <a:solidFill>
                  <a:srgbClr val="000000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title</a:t>
            </a:r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76300" y="1962150"/>
            <a:ext cx="7516813" cy="1224000"/>
          </a:xfrm>
          <a:prstGeom prst="roundRect">
            <a:avLst>
              <a:gd name="adj" fmla="val 8107"/>
            </a:avLst>
          </a:prstGeom>
          <a:solidFill>
            <a:srgbClr val="FFFFFF">
              <a:alpha val="90000"/>
            </a:srgbClr>
          </a:solidFill>
        </p:spPr>
        <p:txBody>
          <a:bodyPr lIns="90000" tIns="36000" rIns="36000" bIns="36000"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88" y="384884"/>
            <a:ext cx="1260000" cy="16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76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- Imag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-85725" y="876653"/>
            <a:ext cx="6594770" cy="956139"/>
          </a:xfrm>
          <a:prstGeom prst="roundRect">
            <a:avLst>
              <a:gd name="adj" fmla="val 9998"/>
            </a:avLst>
          </a:prstGeom>
          <a:solidFill>
            <a:srgbClr val="FFFFFF">
              <a:alpha val="90000"/>
            </a:srgbClr>
          </a:solidFill>
        </p:spPr>
        <p:txBody>
          <a:bodyPr wrap="square" lIns="1008000" tIns="36000" rIns="108000" bIns="36000">
            <a:spAutoFit/>
          </a:bodyPr>
          <a:lstStyle>
            <a:lvl1pPr>
              <a:defRPr sz="5400">
                <a:solidFill>
                  <a:srgbClr val="000000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title</a:t>
            </a:r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76300" y="1962150"/>
            <a:ext cx="7516813" cy="1224000"/>
          </a:xfrm>
          <a:prstGeom prst="roundRect">
            <a:avLst>
              <a:gd name="adj" fmla="val 8107"/>
            </a:avLst>
          </a:prstGeom>
          <a:solidFill>
            <a:srgbClr val="FFFFFF">
              <a:alpha val="90000"/>
            </a:srgbClr>
          </a:solidFill>
        </p:spPr>
        <p:txBody>
          <a:bodyPr lIns="90000" tIns="36000" rIns="36000" bIns="36000"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700" y="771525"/>
            <a:ext cx="647700" cy="119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88" y="384885"/>
            <a:ext cx="1260000" cy="1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98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and four textblocks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-85725" y="478732"/>
            <a:ext cx="3759046" cy="557164"/>
          </a:xfrm>
          <a:prstGeom prst="roundRect">
            <a:avLst>
              <a:gd name="adj" fmla="val 13248"/>
            </a:avLst>
          </a:prstGeom>
          <a:solidFill>
            <a:srgbClr val="FFFFFF">
              <a:alpha val="90000"/>
            </a:srgbClr>
          </a:solidFill>
        </p:spPr>
        <p:txBody>
          <a:bodyPr wrap="none" lIns="720000" tIns="36000" rIns="108000" bIns="36000" anchor="t" anchorCtr="0">
            <a:sp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title</a:t>
            </a:r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718748" y="1490188"/>
            <a:ext cx="3469709" cy="720000"/>
          </a:xfrm>
          <a:prstGeom prst="roundRect">
            <a:avLst>
              <a:gd name="adj" fmla="val 11375"/>
            </a:avLst>
          </a:prstGeom>
          <a:solidFill>
            <a:srgbClr val="FFFFFF">
              <a:alpha val="90000"/>
            </a:srgbClr>
          </a:solidFill>
        </p:spPr>
        <p:txBody>
          <a:bodyPr lIns="180000" tIns="36000" rIns="108000" bIns="36000" anchor="ctr" anchorCtr="0">
            <a:no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18748" y="2333437"/>
            <a:ext cx="3469709" cy="720000"/>
          </a:xfrm>
          <a:prstGeom prst="roundRect">
            <a:avLst>
              <a:gd name="adj" fmla="val 10052"/>
            </a:avLst>
          </a:prstGeom>
          <a:solidFill>
            <a:srgbClr val="FFFFFF">
              <a:alpha val="90000"/>
            </a:srgbClr>
          </a:solidFill>
        </p:spPr>
        <p:txBody>
          <a:bodyPr lIns="180000" tIns="36000" rIns="108000" bIns="36000" anchor="ctr" anchorCtr="0">
            <a:no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18748" y="3239072"/>
            <a:ext cx="3469709" cy="720000"/>
          </a:xfrm>
          <a:prstGeom prst="roundRect">
            <a:avLst>
              <a:gd name="adj" fmla="val 11375"/>
            </a:avLst>
          </a:prstGeom>
          <a:solidFill>
            <a:srgbClr val="FFFFFF">
              <a:alpha val="90000"/>
            </a:srgbClr>
          </a:solidFill>
        </p:spPr>
        <p:txBody>
          <a:bodyPr lIns="180000" tIns="36000" rIns="108000" bIns="36000" anchor="ctr" anchorCtr="0">
            <a:no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18748" y="4082322"/>
            <a:ext cx="3469709" cy="720000"/>
          </a:xfrm>
          <a:prstGeom prst="roundRect">
            <a:avLst>
              <a:gd name="adj" fmla="val 11375"/>
            </a:avLst>
          </a:prstGeom>
          <a:solidFill>
            <a:srgbClr val="FFFFFF">
              <a:alpha val="90000"/>
            </a:srgbClr>
          </a:solidFill>
        </p:spPr>
        <p:txBody>
          <a:bodyPr lIns="180000" tIns="36000" rIns="108000" bIns="36000" anchor="ctr" anchorCtr="0">
            <a:no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700" y="295275"/>
            <a:ext cx="647700" cy="1193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4"/>
          <a:stretch/>
        </p:blipFill>
        <p:spPr>
          <a:xfrm rot="10800000">
            <a:off x="9143999" y="-1"/>
            <a:ext cx="88917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88" y="384885"/>
            <a:ext cx="1260000" cy="1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13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7899" y="1105501"/>
            <a:ext cx="7415213" cy="3931075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>
              <a:defRPr sz="4800" baseline="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”</a:t>
            </a:r>
            <a:r>
              <a:rPr lang="sv-SE" dirty="0" err="1" smtClean="0"/>
              <a:t>Add</a:t>
            </a:r>
            <a:r>
              <a:rPr lang="sv-SE" dirty="0" smtClean="0"/>
              <a:t> text”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71104" y="5265738"/>
            <a:ext cx="3622010" cy="714375"/>
          </a:xfrm>
        </p:spPr>
        <p:txBody>
          <a:bodyPr/>
          <a:lstStyle>
            <a:lvl1pPr marL="0" indent="0" algn="r">
              <a:buNone/>
              <a:defRPr i="1" baseline="0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dirty="0" smtClean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72653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34432"/>
            <a:ext cx="9144000" cy="5235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CE23-0431-4B54-A988-E01084DEBE4B}" type="datetime1">
              <a:rPr lang="en-GB" smtClean="0"/>
              <a:t>28/06/2012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C404-1CC4-400B-BC75-39B9F5E4048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014413" y="1213671"/>
            <a:ext cx="3510576" cy="30638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1014413" y="1559950"/>
            <a:ext cx="3510576" cy="224606"/>
          </a:xfrm>
        </p:spPr>
        <p:txBody>
          <a:bodyPr>
            <a:normAutofit/>
          </a:bodyPr>
          <a:lstStyle>
            <a:lvl1pPr marL="0" indent="0">
              <a:buNone/>
              <a:defRPr sz="1800" b="0" i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1014413" y="1962149"/>
            <a:ext cx="3510576" cy="958031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/>
            </a:lvl1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EPiServer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name@episerver.com</a:t>
            </a:r>
            <a:br>
              <a:rPr lang="en-US" dirty="0" smtClean="0"/>
            </a:br>
            <a:r>
              <a:rPr lang="en-US" dirty="0" smtClean="0"/>
              <a:t>Phone 000 000 0000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14413" y="3244334"/>
            <a:ext cx="11575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 smtClean="0"/>
              <a:t>Thank you!</a:t>
            </a:r>
            <a:endParaRPr lang="en-GB" sz="2000" dirty="0"/>
          </a:p>
        </p:txBody>
      </p:sp>
      <p:pic>
        <p:nvPicPr>
          <p:cNvPr id="12" name="Bildobjekt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4" y="2996773"/>
            <a:ext cx="7750800" cy="18000"/>
          </a:xfrm>
          <a:prstGeom prst="rect">
            <a:avLst/>
          </a:prstGeom>
        </p:spPr>
      </p:pic>
      <p:sp>
        <p:nvSpPr>
          <p:cNvPr id="15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804749" y="1201635"/>
            <a:ext cx="3510576" cy="30638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6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804749" y="1547914"/>
            <a:ext cx="3510576" cy="224606"/>
          </a:xfrm>
        </p:spPr>
        <p:txBody>
          <a:bodyPr>
            <a:normAutofit/>
          </a:bodyPr>
          <a:lstStyle>
            <a:lvl1pPr marL="0" indent="0">
              <a:buNone/>
              <a:defRPr sz="1800" b="0" i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4804749" y="1950113"/>
            <a:ext cx="3510576" cy="958031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/>
            </a:lvl1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EPiServer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name@episerver.com</a:t>
            </a:r>
            <a:br>
              <a:rPr lang="en-US" dirty="0" smtClean="0"/>
            </a:br>
            <a:r>
              <a:rPr lang="en-US" dirty="0" smtClean="0"/>
              <a:t>Phone 000 000 0000</a:t>
            </a:r>
          </a:p>
        </p:txBody>
      </p:sp>
    </p:spTree>
    <p:extLst>
      <p:ext uri="{BB962C8B-B14F-4D97-AF65-F5344CB8AC3E}">
        <p14:creationId xmlns:p14="http://schemas.microsoft.com/office/powerpoint/2010/main" val="314603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0694-9614-42C7-9F59-BC5BF7606E23}" type="datetime1">
              <a:rPr lang="en-GB" smtClean="0"/>
              <a:t>28/06/2012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C404-1CC4-400B-BC75-39B9F5E4048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41363" y="2117725"/>
            <a:ext cx="3742147" cy="4019550"/>
          </a:xfrm>
        </p:spPr>
        <p:txBody>
          <a:bodyPr/>
          <a:lstStyle>
            <a:lvl3pPr marL="1143000" indent="-228600">
              <a:buFont typeface="Georgia" pitchFamily="18" charset="0"/>
              <a:buChar char="–"/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4650966" y="2117725"/>
            <a:ext cx="3742147" cy="4019550"/>
          </a:xfrm>
        </p:spPr>
        <p:txBody>
          <a:bodyPr/>
          <a:lstStyle>
            <a:lvl3pPr marL="1143000" indent="-228600">
              <a:buFont typeface="Georgia" pitchFamily="18" charset="0"/>
              <a:buChar char="–"/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2157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6983-3127-43D7-9D98-58E32DD9C679}" type="datetime1">
              <a:rPr lang="en-GB" smtClean="0"/>
              <a:t>28/06/2012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C404-1CC4-400B-BC75-39B9F5E4048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45742" y="603848"/>
            <a:ext cx="3747371" cy="9442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4650966" y="2117725"/>
            <a:ext cx="3742147" cy="4019550"/>
          </a:xfrm>
        </p:spPr>
        <p:txBody>
          <a:bodyPr/>
          <a:lstStyle>
            <a:lvl3pPr marL="1143000" indent="-228600">
              <a:buFont typeface="Georgia" pitchFamily="18" charset="0"/>
              <a:buChar char="–"/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741363" y="601662"/>
            <a:ext cx="3744000" cy="5908676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63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970-AA0D-4D37-8280-BA5C0EE8BD0B}" type="datetime1">
              <a:rPr lang="en-GB" smtClean="0"/>
              <a:t>28/06/2012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C404-1CC4-400B-BC75-39B9F5E4048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1363" y="603848"/>
            <a:ext cx="3747371" cy="9442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746587" y="2117725"/>
            <a:ext cx="3742147" cy="4019550"/>
          </a:xfrm>
        </p:spPr>
        <p:txBody>
          <a:bodyPr/>
          <a:lstStyle>
            <a:lvl3pPr marL="1143000" indent="-228600">
              <a:buFont typeface="Georgia" pitchFamily="18" charset="0"/>
              <a:buChar char="–"/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649113" y="601662"/>
            <a:ext cx="3744000" cy="5908676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58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058F-7A42-4563-9D3E-AA3BB3412168}" type="datetime1">
              <a:rPr lang="en-GB" smtClean="0"/>
              <a:t>28/06/2012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C404-1CC4-400B-BC75-39B9F5E40488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8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5E39-05A9-4E5E-B83E-18149F8DB552}" type="datetime1">
              <a:rPr lang="en-GB" smtClean="0"/>
              <a:t>28/06/2012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C404-1CC4-400B-BC75-39B9F5E404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76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w 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058F-7A42-4563-9D3E-AA3BB3412168}" type="datetime1">
              <a:rPr lang="en-GB" smtClean="0"/>
              <a:t>28/06/2012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C404-1CC4-400B-BC75-39B9F5E40488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643" y="2409825"/>
            <a:ext cx="4118831" cy="277031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038475" y="4248150"/>
            <a:ext cx="3438525" cy="60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095625" y="4248150"/>
            <a:ext cx="3362325" cy="6000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000" b="1" baseline="0">
                <a:solidFill>
                  <a:srgbClr val="E15B25"/>
                </a:solidFill>
              </a:defRPr>
            </a:lvl1pPr>
          </a:lstStyle>
          <a:p>
            <a:pPr lvl="0"/>
            <a:r>
              <a:rPr lang="en-US" dirty="0" smtClean="0"/>
              <a:t>4C in action</a:t>
            </a:r>
          </a:p>
        </p:txBody>
      </p:sp>
    </p:spTree>
    <p:extLst>
      <p:ext uri="{BB962C8B-B14F-4D97-AF65-F5344CB8AC3E}">
        <p14:creationId xmlns:p14="http://schemas.microsoft.com/office/powerpoint/2010/main" val="10809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w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058F-7A42-4563-9D3E-AA3BB3412168}" type="datetime1">
              <a:rPr lang="en-GB" smtClean="0"/>
              <a:t>28/06/2012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C404-1CC4-400B-BC75-39B9F5E40488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199" y="2409825"/>
            <a:ext cx="4118831" cy="277031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3057525" y="4295775"/>
            <a:ext cx="3438525" cy="5619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095625" y="4248150"/>
            <a:ext cx="3362325" cy="6000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000" b="1" baseline="0">
                <a:solidFill>
                  <a:srgbClr val="E15B25"/>
                </a:solidFill>
              </a:defRPr>
            </a:lvl1pPr>
          </a:lstStyle>
          <a:p>
            <a:pPr lvl="0"/>
            <a:r>
              <a:rPr lang="en-US" dirty="0" smtClean="0"/>
              <a:t>4C in action</a:t>
            </a:r>
          </a:p>
        </p:txBody>
      </p:sp>
    </p:spTree>
    <p:extLst>
      <p:ext uri="{BB962C8B-B14F-4D97-AF65-F5344CB8AC3E}">
        <p14:creationId xmlns:p14="http://schemas.microsoft.com/office/powerpoint/2010/main" val="62859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- Communi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" t="1369"/>
          <a:stretch/>
        </p:blipFill>
        <p:spPr>
          <a:xfrm>
            <a:off x="0" y="0"/>
            <a:ext cx="919121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88" y="384885"/>
            <a:ext cx="1260000" cy="169153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876300" y="876653"/>
            <a:ext cx="5642269" cy="956139"/>
          </a:xfrm>
          <a:prstGeom prst="roundRect">
            <a:avLst>
              <a:gd name="adj" fmla="val 9998"/>
            </a:avLst>
          </a:prstGeom>
          <a:noFill/>
        </p:spPr>
        <p:txBody>
          <a:bodyPr wrap="square" lIns="43200" tIns="36000" rIns="108000" bIns="36000">
            <a:sp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title</a:t>
            </a:r>
            <a:endParaRPr lang="sv-SE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76300" y="1962150"/>
            <a:ext cx="7516813" cy="1224000"/>
          </a:xfrm>
          <a:prstGeom prst="roundRect">
            <a:avLst>
              <a:gd name="adj" fmla="val 8107"/>
            </a:avLst>
          </a:prstGeom>
          <a:noFill/>
        </p:spPr>
        <p:txBody>
          <a:bodyPr lIns="90000" tIns="36000" rIns="36000" bIns="36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5738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91674" y="6550019"/>
            <a:ext cx="1296000" cy="1685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3B8F51E-DA99-44F2-96FE-CBE3DEF780A0}" type="datetime1">
              <a:rPr lang="en-GB" smtClean="0"/>
              <a:t>28/06/2012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207373" y="6550019"/>
            <a:ext cx="4719626" cy="1685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146474" y="6550019"/>
            <a:ext cx="1296000" cy="1685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9EE3C404-1CC4-400B-BC75-39B9F5E4048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88" y="384884"/>
            <a:ext cx="1260000" cy="169154"/>
          </a:xfrm>
          <a:prstGeom prst="rect">
            <a:avLst/>
          </a:prstGeom>
        </p:spPr>
      </p:pic>
      <p:pic>
        <p:nvPicPr>
          <p:cNvPr id="11" name="Bildobjekt 10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4" y="6506889"/>
            <a:ext cx="7750800" cy="18000"/>
          </a:xfrm>
          <a:prstGeom prst="rect">
            <a:avLst/>
          </a:prstGeom>
        </p:spPr>
      </p:pic>
      <p:sp>
        <p:nvSpPr>
          <p:cNvPr id="13" name="Title Placeholder 7"/>
          <p:cNvSpPr>
            <a:spLocks noGrp="1"/>
          </p:cNvSpPr>
          <p:nvPr>
            <p:ph type="title"/>
          </p:nvPr>
        </p:nvSpPr>
        <p:spPr>
          <a:xfrm>
            <a:off x="741364" y="603848"/>
            <a:ext cx="7651749" cy="944218"/>
          </a:xfrm>
          <a:prstGeom prst="rect">
            <a:avLst/>
          </a:prstGeom>
        </p:spPr>
        <p:txBody>
          <a:bodyPr vert="horz" lIns="180000" tIns="0" rIns="0" bIns="0" rtlCol="0" anchor="b" anchorCtr="0">
            <a:normAutofit/>
          </a:bodyPr>
          <a:lstStyle/>
          <a:p>
            <a:pPr marL="0"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41362" y="2117725"/>
            <a:ext cx="7651751" cy="40084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65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4" r:id="rId5"/>
    <p:sldLayoutId id="2147483655" r:id="rId6"/>
    <p:sldLayoutId id="2147483684" r:id="rId7"/>
    <p:sldLayoutId id="2147483685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91674" y="6550019"/>
            <a:ext cx="1296000" cy="1685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F35967B-38B6-4ACB-A47F-094891090BEB}" type="datetime1">
              <a:rPr lang="en-GB" smtClean="0"/>
              <a:t>28/06/2012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207373" y="6550019"/>
            <a:ext cx="4719626" cy="1685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146474" y="6550019"/>
            <a:ext cx="1296000" cy="1685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9EE3C404-1CC4-400B-BC75-39B9F5E4048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Bildobjekt 10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4" y="6506889"/>
            <a:ext cx="7750800" cy="18000"/>
          </a:xfrm>
          <a:prstGeom prst="rect">
            <a:avLst/>
          </a:prstGeom>
        </p:spPr>
      </p:pic>
      <p:sp>
        <p:nvSpPr>
          <p:cNvPr id="13" name="Title Placeholder 7"/>
          <p:cNvSpPr>
            <a:spLocks noGrp="1"/>
          </p:cNvSpPr>
          <p:nvPr>
            <p:ph type="title"/>
          </p:nvPr>
        </p:nvSpPr>
        <p:spPr>
          <a:xfrm>
            <a:off x="741364" y="603848"/>
            <a:ext cx="7651749" cy="944218"/>
          </a:xfrm>
          <a:prstGeom prst="rect">
            <a:avLst/>
          </a:prstGeom>
        </p:spPr>
        <p:txBody>
          <a:bodyPr vert="horz" lIns="180000" tIns="0" rIns="0" bIns="0" rtlCol="0" anchor="b" anchorCtr="0">
            <a:normAutofit/>
          </a:bodyPr>
          <a:lstStyle/>
          <a:p>
            <a:pPr marL="0"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41362" y="2117725"/>
            <a:ext cx="7651751" cy="40084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2" name="Bildobjekt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88" y="384884"/>
            <a:ext cx="1260000" cy="16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8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3" r:id="rId8"/>
    <p:sldLayoutId id="2147483682" r:id="rId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"/>
          <a:stretch/>
        </p:blipFill>
        <p:spPr>
          <a:xfrm>
            <a:off x="662468" y="2861299"/>
            <a:ext cx="4958334" cy="3629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4" y="889598"/>
            <a:ext cx="7651749" cy="944218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API skillnader EPiServer 7 - CMS6R2</a:t>
            </a:r>
            <a:br>
              <a:rPr lang="sv-SE" dirty="0" smtClean="0"/>
            </a:br>
            <a:r>
              <a:rPr lang="sv-SE" dirty="0" smtClean="0"/>
              <a:t>Uppgradering från CMS6R2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61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998" y="397533"/>
            <a:ext cx="7651749" cy="944218"/>
          </a:xfrm>
        </p:spPr>
        <p:txBody>
          <a:bodyPr/>
          <a:lstStyle/>
          <a:p>
            <a:r>
              <a:rPr lang="sv-SE" dirty="0"/>
              <a:t>Obsolete </a:t>
            </a:r>
            <a:r>
              <a:rPr lang="sv-SE" dirty="0" smtClean="0"/>
              <a:t>markerade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29628" y="1175925"/>
            <a:ext cx="69081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Statiska metoder som Load, List på t.ex. PageType, LanguageBranch. Ersätts av metoder på motsvarande repository </a:t>
            </a:r>
            <a:r>
              <a:rPr lang="sv-SE" dirty="0" smtClean="0"/>
              <a:t>(t.ex. IContentTypeRepository</a:t>
            </a:r>
            <a:r>
              <a:rPr lang="sv-SE" dirty="0" smtClean="0"/>
              <a:t>, ILanguageBranchRepository).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LanguageManager klassen. Ersätts av LocalizationService (har en statisk egenskap Current).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GlobalPageValidation ersätts av ValidationService i EPiServer.Framework</a:t>
            </a:r>
            <a:r>
              <a:rPr lang="sv-SE" dirty="0" smtClean="0"/>
              <a:t>. Egna valideringar kan göras via implementation av IValidate&lt;T&gt;.</a:t>
            </a:r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PageDefinition ersätts av PropertyDefinition.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Vissa metoder på DataFactory som varit sidspecifika, t.ex. GetParents, GetSettingsFromPage och GetPageProvider.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366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4" y="889598"/>
            <a:ext cx="7651749" cy="944218"/>
          </a:xfrm>
        </p:spPr>
        <p:txBody>
          <a:bodyPr>
            <a:normAutofit/>
          </a:bodyPr>
          <a:lstStyle/>
          <a:p>
            <a:r>
              <a:rPr lang="sv-SE" dirty="0" smtClean="0"/>
              <a:t>Databasförändringar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29628" y="2064688"/>
            <a:ext cx="6908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Ett antal tabeller har bytt namn. De gamla namnen finns dock kvar som vyer. Exempel: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tblPage =&gt; tblContent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tblPageType =&gt; tblContentType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tblProperty =&gt; tblContentProperty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tblAccess =&gt; tblContentAccess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7741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4" y="889598"/>
            <a:ext cx="7651749" cy="944218"/>
          </a:xfrm>
        </p:spPr>
        <p:txBody>
          <a:bodyPr>
            <a:normAutofit/>
          </a:bodyPr>
          <a:lstStyle/>
          <a:p>
            <a:r>
              <a:rPr lang="sv-SE" dirty="0" smtClean="0"/>
              <a:t>Feedback eller Frågor?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29628" y="2064688"/>
            <a:ext cx="6908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2400" dirty="0" smtClean="0"/>
              <a:t>Forum på world.episerver.com</a:t>
            </a:r>
          </a:p>
          <a:p>
            <a:pPr marL="285750" indent="-285750">
              <a:buFont typeface="Arial" pitchFamily="34" charset="0"/>
              <a:buChar char="•"/>
            </a:pPr>
            <a:endParaRPr lang="sv-SE" sz="2400" dirty="0"/>
          </a:p>
          <a:p>
            <a:endParaRPr lang="sv-SE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68743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4" y="889598"/>
            <a:ext cx="7651749" cy="944218"/>
          </a:xfrm>
        </p:spPr>
        <p:txBody>
          <a:bodyPr/>
          <a:lstStyle/>
          <a:p>
            <a:r>
              <a:rPr lang="sv-SE" dirty="0" smtClean="0"/>
              <a:t>Krav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07200" y="1987610"/>
            <a:ext cx="690813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.NET Framework 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MVC 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IIS7</a:t>
            </a:r>
          </a:p>
          <a:p>
            <a:endParaRPr lang="sv-SE" sz="3200" b="1" dirty="0" smtClean="0"/>
          </a:p>
          <a:p>
            <a:r>
              <a:rPr lang="sv-SE" sz="3200" b="1" dirty="0" smtClean="0"/>
              <a:t>Uppgradering</a:t>
            </a:r>
          </a:p>
          <a:p>
            <a:endParaRPr lang="sv-SE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Via DeploymentCenter.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Kräver omkompilering efter uppgradering.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5121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4" y="889598"/>
            <a:ext cx="7651749" cy="944218"/>
          </a:xfrm>
        </p:spPr>
        <p:txBody>
          <a:bodyPr/>
          <a:lstStyle/>
          <a:p>
            <a:r>
              <a:rPr lang="sv-SE" dirty="0" smtClean="0"/>
              <a:t>API ändringar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29628" y="2064688"/>
            <a:ext cx="690813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dirty="0" smtClean="0"/>
              <a:t>CMS stödjer nu fler typer av content än sidor (PageData).</a:t>
            </a:r>
          </a:p>
          <a:p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Vissa metoder som tidigare hanterade PageData och PageReference hanterar nu IContent och ContentReference.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Events på DataFactory (t.ex. LoadedPage, PublishedPage) har utökats med content events (t.ex. LoadedContent, PublishedContent) på DataFactory/IContentEvents.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StartPage kommer inte längre vara 3 för nya siter (3 kommer vara GlobalBlockFolder).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3196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4" y="889598"/>
            <a:ext cx="7651749" cy="944218"/>
          </a:xfrm>
        </p:spPr>
        <p:txBody>
          <a:bodyPr/>
          <a:lstStyle/>
          <a:p>
            <a:r>
              <a:rPr lang="sv-SE" dirty="0" smtClean="0"/>
              <a:t>Nya redigeringsgränssnittet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29628" y="2064688"/>
            <a:ext cx="6908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Custom properties redigeras i en modal dialog som wrappar WebForms kontroller. Kan konverteras till DOJO widget.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Gamla edit läget finns kvar och kan aktiveras via konfiguration.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Om rendrering av PropertyData inte sker med Property web kontrollen kan man använda EditHints för att få redigering av datat.</a:t>
            </a:r>
          </a:p>
          <a:p>
            <a:endParaRPr lang="sv-S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046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4" y="889598"/>
            <a:ext cx="7651749" cy="944218"/>
          </a:xfrm>
        </p:spPr>
        <p:txBody>
          <a:bodyPr/>
          <a:lstStyle/>
          <a:p>
            <a:r>
              <a:rPr lang="sv-SE" dirty="0" smtClean="0"/>
              <a:t>Omflyttningar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29628" y="2064688"/>
            <a:ext cx="6908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VirtualPathProvider registeringen har flyttats till EPiServer.Framework och därmed konfigurationen till EPiServerFramework.config.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IEntity, IEntityProvider m.m. </a:t>
            </a:r>
            <a:r>
              <a:rPr lang="sv-SE" dirty="0"/>
              <a:t>h</a:t>
            </a:r>
            <a:r>
              <a:rPr lang="sv-SE" dirty="0" smtClean="0"/>
              <a:t>ar flyttats från EPiServer.Common till EPiServer.Data.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smtClean="0"/>
              <a:t>Stöd för Localization flyttat till EPiServer.Framework</a:t>
            </a:r>
            <a:endParaRPr lang="sv-SE" dirty="0" smtClean="0"/>
          </a:p>
          <a:p>
            <a:endParaRPr lang="sv-S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731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4" y="889598"/>
            <a:ext cx="7651749" cy="944218"/>
          </a:xfrm>
        </p:spPr>
        <p:txBody>
          <a:bodyPr/>
          <a:lstStyle/>
          <a:p>
            <a:r>
              <a:rPr lang="sv-SE" dirty="0" smtClean="0"/>
              <a:t>Typade sidor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29628" y="2064688"/>
            <a:ext cx="69081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Kan köra PageTypeBuilder parallellt.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Konvertering från PageTypeBuilder är normalt att byta </a:t>
            </a:r>
            <a:r>
              <a:rPr lang="sv-SE" dirty="0" smtClean="0"/>
              <a:t>attribut (vissa delar som Default värden sätts via överlagrade metoder). </a:t>
            </a:r>
            <a:r>
              <a:rPr lang="sv-SE" dirty="0"/>
              <a:t>D</a:t>
            </a:r>
            <a:r>
              <a:rPr lang="sv-SE" dirty="0" smtClean="0"/>
              <a:t>ock </a:t>
            </a:r>
            <a:r>
              <a:rPr lang="sv-SE" dirty="0" smtClean="0"/>
              <a:t>inget stöd att konvertera från Property Groups till </a:t>
            </a:r>
            <a:r>
              <a:rPr lang="sv-SE" dirty="0" smtClean="0"/>
              <a:t>block.</a:t>
            </a:r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/>
              <a:t>Enkelt verktyg för att skapa en c# klass från en otypad sidtyp. Distribueras via kommande blogg post eller dylikt.</a:t>
            </a:r>
          </a:p>
          <a:p>
            <a:endParaRPr lang="sv-SE" dirty="0" smtClean="0"/>
          </a:p>
          <a:p>
            <a:endParaRPr lang="sv-S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931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4" y="889598"/>
            <a:ext cx="7651749" cy="944218"/>
          </a:xfrm>
        </p:spPr>
        <p:txBody>
          <a:bodyPr/>
          <a:lstStyle/>
          <a:p>
            <a:r>
              <a:rPr lang="sv-SE" dirty="0" smtClean="0"/>
              <a:t>MVC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29628" y="2064688"/>
            <a:ext cx="69081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Går att köra MVC och WebForms parallellt</a:t>
            </a:r>
            <a:r>
              <a:rPr lang="sv-SE" dirty="0" smtClean="0"/>
              <a:t>. Det är till exempel möjligt att ha både en MVC rendrerare och en WebForm rendrerare registrerad för samma typ (till exempel ett Block). Vilken rendrerare som används väljs utifrån requestet.</a:t>
            </a: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Routing – FriendlyUrlRewrite providers</a:t>
            </a:r>
            <a:r>
              <a:rPr lang="sv-SE" dirty="0" smtClean="0"/>
              <a:t>. </a:t>
            </a:r>
            <a:r>
              <a:rPr lang="sv-SE" dirty="0" smtClean="0"/>
              <a:t>Request kommer routas via RouteTable vilket innebär att event från </a:t>
            </a:r>
            <a:r>
              <a:rPr lang="sv-SE" dirty="0"/>
              <a:t>FriendlyUrlRewrite </a:t>
            </a:r>
            <a:r>
              <a:rPr lang="sv-SE" dirty="0" smtClean="0"/>
              <a:t>inte kommer raisas. Utgående URLer kan modifieras via event på EPiServer.Web.Routing.PageRoute (alternativt egen Route implementation). Ingående URLer kan modifieras genom egen Route implementation registerade före EPiServers routes.</a:t>
            </a:r>
            <a:endParaRPr lang="sv-SE" dirty="0" smtClean="0"/>
          </a:p>
          <a:p>
            <a:endParaRPr lang="sv-S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711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4" y="889598"/>
            <a:ext cx="7651749" cy="944218"/>
          </a:xfrm>
        </p:spPr>
        <p:txBody>
          <a:bodyPr/>
          <a:lstStyle/>
          <a:p>
            <a:r>
              <a:rPr lang="sv-SE" dirty="0" smtClean="0"/>
              <a:t>Inbyggda CMS sök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29628" y="2064688"/>
            <a:ext cx="69081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CMS använder numera </a:t>
            </a:r>
            <a:r>
              <a:rPr lang="sv-SE" dirty="0" smtClean="0"/>
              <a:t>EPiServer.Search (lucene based) </a:t>
            </a:r>
            <a:r>
              <a:rPr lang="sv-SE" dirty="0" smtClean="0"/>
              <a:t>som default sökimplementation (samma som i Relate).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Vid uppgradering kommer nya index att skapas automatiskt vid första initieringen av siten.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Påverkar inte FindPagesWithCriteria utan gäller för fritextsök.</a:t>
            </a:r>
          </a:p>
          <a:p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750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4" y="889598"/>
            <a:ext cx="7651749" cy="944218"/>
          </a:xfrm>
        </p:spPr>
        <p:txBody>
          <a:bodyPr>
            <a:normAutofit/>
          </a:bodyPr>
          <a:lstStyle/>
          <a:p>
            <a:r>
              <a:rPr lang="sv-SE" dirty="0"/>
              <a:t>Breaking </a:t>
            </a:r>
            <a:r>
              <a:rPr lang="sv-SE" dirty="0" smtClean="0"/>
              <a:t>changes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29628" y="2064688"/>
            <a:ext cx="69081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IDynamicContent har ändrats så att parametern PageBase ersatts av </a:t>
            </a:r>
            <a:r>
              <a:rPr lang="sv-SE" dirty="0" smtClean="0"/>
              <a:t>IContentBasePage (för att göra det möjligt att ha dynamic content på Block).</a:t>
            </a:r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GetPageDirectory och GetPageLanguage har tagits bort från PageData och ersatts av extension metoder för PageData i EPiServer.Core namespacet.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4695345"/>
      </p:ext>
    </p:extLst>
  </p:cSld>
  <p:clrMapOvr>
    <a:masterClrMapping/>
  </p:clrMapOvr>
</p:sld>
</file>

<file path=ppt/theme/theme1.xml><?xml version="1.0" encoding="utf-8"?>
<a:theme xmlns:a="http://schemas.openxmlformats.org/drawingml/2006/main" name="EPISERVER">
  <a:themeElements>
    <a:clrScheme name="EPiServer">
      <a:dk1>
        <a:sysClr val="windowText" lastClr="000000"/>
      </a:dk1>
      <a:lt1>
        <a:sysClr val="window" lastClr="FFFFFF"/>
      </a:lt1>
      <a:dk2>
        <a:srgbClr val="969696"/>
      </a:dk2>
      <a:lt2>
        <a:srgbClr val="B2B2B2"/>
      </a:lt2>
      <a:accent1>
        <a:srgbClr val="4077A2"/>
      </a:accent1>
      <a:accent2>
        <a:srgbClr val="D4187F"/>
      </a:accent2>
      <a:accent3>
        <a:srgbClr val="D69D23"/>
      </a:accent3>
      <a:accent4>
        <a:srgbClr val="0DB14B"/>
      </a:accent4>
      <a:accent5>
        <a:srgbClr val="4BACC6"/>
      </a:accent5>
      <a:accent6>
        <a:srgbClr val="B2B2B2"/>
      </a:accent6>
      <a:hlink>
        <a:srgbClr val="000000"/>
      </a:hlink>
      <a:folHlink>
        <a:srgbClr val="000000"/>
      </a:folHlink>
    </a:clrScheme>
    <a:fontScheme name="EPiServer">
      <a:majorFont>
        <a:latin typeface="HelveticaNeueLT Std"/>
        <a:ea typeface=""/>
        <a:cs typeface=""/>
      </a:majorFont>
      <a:minorFont>
        <a:latin typeface="HelveticaNeue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Dividers and other layouts">
  <a:themeElements>
    <a:clrScheme name="EPiServer">
      <a:dk1>
        <a:sysClr val="windowText" lastClr="000000"/>
      </a:dk1>
      <a:lt1>
        <a:sysClr val="window" lastClr="FFFFFF"/>
      </a:lt1>
      <a:dk2>
        <a:srgbClr val="969696"/>
      </a:dk2>
      <a:lt2>
        <a:srgbClr val="B2B2B2"/>
      </a:lt2>
      <a:accent1>
        <a:srgbClr val="4077A2"/>
      </a:accent1>
      <a:accent2>
        <a:srgbClr val="D4187F"/>
      </a:accent2>
      <a:accent3>
        <a:srgbClr val="D69D23"/>
      </a:accent3>
      <a:accent4>
        <a:srgbClr val="0DB14B"/>
      </a:accent4>
      <a:accent5>
        <a:srgbClr val="4BACC6"/>
      </a:accent5>
      <a:accent6>
        <a:srgbClr val="B2B2B2"/>
      </a:accent6>
      <a:hlink>
        <a:srgbClr val="000000"/>
      </a:hlink>
      <a:folHlink>
        <a:srgbClr val="000000"/>
      </a:folHlink>
    </a:clrScheme>
    <a:fontScheme name="EPiServer">
      <a:majorFont>
        <a:latin typeface="HelveticaNeueLT Std"/>
        <a:ea typeface=""/>
        <a:cs typeface=""/>
      </a:majorFont>
      <a:minorFont>
        <a:latin typeface="HelveticaNeue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6562</TotalTime>
  <Words>536</Words>
  <Application>Microsoft Office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EPISERVER</vt:lpstr>
      <vt:lpstr>Dividers and other layouts</vt:lpstr>
      <vt:lpstr>API skillnader EPiServer 7 - CMS6R2 Uppgradering från CMS6R2</vt:lpstr>
      <vt:lpstr>Krav</vt:lpstr>
      <vt:lpstr>API ändringar</vt:lpstr>
      <vt:lpstr>Nya redigeringsgränssnittet</vt:lpstr>
      <vt:lpstr>Omflyttningar</vt:lpstr>
      <vt:lpstr>Typade sidor</vt:lpstr>
      <vt:lpstr>MVC</vt:lpstr>
      <vt:lpstr>Inbyggda CMS sök</vt:lpstr>
      <vt:lpstr>Breaking changes</vt:lpstr>
      <vt:lpstr>Obsolete markerade</vt:lpstr>
      <vt:lpstr>Databasförändringar</vt:lpstr>
      <vt:lpstr>Feedback eller Frågor?</vt:lpstr>
    </vt:vector>
  </TitlesOfParts>
  <Company>EPiServer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Westerberg</dc:creator>
  <cp:lastModifiedBy>Johan Björnfot</cp:lastModifiedBy>
  <cp:revision>51</cp:revision>
  <dcterms:created xsi:type="dcterms:W3CDTF">2012-01-11T11:54:45Z</dcterms:created>
  <dcterms:modified xsi:type="dcterms:W3CDTF">2012-06-28T08:20:59Z</dcterms:modified>
</cp:coreProperties>
</file>